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57" r:id="rId4"/>
    <p:sldId id="258" r:id="rId5"/>
    <p:sldId id="261" r:id="rId6"/>
    <p:sldId id="263"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snapToObjects="1">
      <p:cViewPr varScale="1">
        <p:scale>
          <a:sx n="121" d="100"/>
          <a:sy n="121" d="100"/>
        </p:scale>
        <p:origin x="16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2DB9E59-2FD0-3F4E-A789-82B432391887}" type="datetimeFigureOut">
              <a:rPr lang="en-US" smtClean="0"/>
              <a:t>8/25/23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73867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DB9E59-2FD0-3F4E-A789-82B432391887}" type="datetimeFigureOut">
              <a:rPr lang="en-US" smtClean="0"/>
              <a:t>8/25/23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297981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DB9E59-2FD0-3F4E-A789-82B432391887}" type="datetimeFigureOut">
              <a:rPr lang="en-US" smtClean="0"/>
              <a:t>8/25/23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42478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DB9E59-2FD0-3F4E-A789-82B432391887}" type="datetimeFigureOut">
              <a:rPr lang="en-US" smtClean="0"/>
              <a:t>8/25/23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156736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DB9E59-2FD0-3F4E-A789-82B432391887}" type="datetimeFigureOut">
              <a:rPr lang="en-US" smtClean="0"/>
              <a:t>8/25/23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428897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2DB9E59-2FD0-3F4E-A789-82B432391887}" type="datetimeFigureOut">
              <a:rPr lang="en-US" smtClean="0"/>
              <a:t>8/25/23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18984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2DB9E59-2FD0-3F4E-A789-82B432391887}" type="datetimeFigureOut">
              <a:rPr lang="en-US" smtClean="0"/>
              <a:t>8/25/23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207944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2DB9E59-2FD0-3F4E-A789-82B432391887}" type="datetimeFigureOut">
              <a:rPr lang="en-US" smtClean="0"/>
              <a:t>8/25/23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51115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B9E59-2FD0-3F4E-A789-82B432391887}" type="datetimeFigureOut">
              <a:rPr lang="en-US" smtClean="0"/>
              <a:t>8/25/23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315652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2DB9E59-2FD0-3F4E-A789-82B432391887}" type="datetimeFigureOut">
              <a:rPr lang="en-US" smtClean="0"/>
              <a:t>8/25/23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407679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2DB9E59-2FD0-3F4E-A789-82B432391887}" type="datetimeFigureOut">
              <a:rPr lang="en-US" smtClean="0"/>
              <a:t>8/25/23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B65E1-9DF8-EE42-B1FE-C608C98D967F}" type="slidenum">
              <a:rPr lang="en-US" smtClean="0"/>
              <a:t>‹#›</a:t>
            </a:fld>
            <a:endParaRPr lang="en-US"/>
          </a:p>
        </p:txBody>
      </p:sp>
    </p:spTree>
    <p:extLst>
      <p:ext uri="{BB962C8B-B14F-4D97-AF65-F5344CB8AC3E}">
        <p14:creationId xmlns:p14="http://schemas.microsoft.com/office/powerpoint/2010/main" val="112847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B9E59-2FD0-3F4E-A789-82B432391887}" type="datetimeFigureOut">
              <a:rPr lang="en-US" smtClean="0"/>
              <a:t>8/25/23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B65E1-9DF8-EE42-B1FE-C608C98D967F}" type="slidenum">
              <a:rPr lang="en-US" smtClean="0"/>
              <a:t>‹#›</a:t>
            </a:fld>
            <a:endParaRPr lang="en-US"/>
          </a:p>
        </p:txBody>
      </p:sp>
    </p:spTree>
    <p:extLst>
      <p:ext uri="{BB962C8B-B14F-4D97-AF65-F5344CB8AC3E}">
        <p14:creationId xmlns:p14="http://schemas.microsoft.com/office/powerpoint/2010/main" val="4090438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alham.onesuffolk.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dalham.com/walks/" TargetMode="External"/><Relationship Id="rId3" Type="http://schemas.openxmlformats.org/officeDocument/2006/relationships/hyperlink" Target="https://dalham.onesuffolk.net/" TargetMode="External"/><Relationship Id="rId7" Type="http://schemas.openxmlformats.org/officeDocument/2006/relationships/hyperlink" Target="https://dalham.com/booking-calenda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achurchnearyou.com/church/1916/" TargetMode="External"/><Relationship Id="rId5" Type="http://schemas.openxmlformats.org/officeDocument/2006/relationships/hyperlink" Target="https://dalham.com/affleck-arms/" TargetMode="External"/><Relationship Id="rId10" Type="http://schemas.openxmlformats.org/officeDocument/2006/relationships/hyperlink" Target="https://www.suffolklibraries.co.uk/visit/mobile-libraries" TargetMode="External"/><Relationship Id="rId4" Type="http://schemas.openxmlformats.org/officeDocument/2006/relationships/hyperlink" Target="https://dalham.com/alms-houses/" TargetMode="External"/><Relationship Id="rId9" Type="http://schemas.openxmlformats.org/officeDocument/2006/relationships/hyperlink" Target="https://dalham.com/windmi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8DD8-3608-4949-87AA-424DA6CB6A42}"/>
              </a:ext>
            </a:extLst>
          </p:cNvPr>
          <p:cNvSpPr>
            <a:spLocks noGrp="1"/>
          </p:cNvSpPr>
          <p:nvPr>
            <p:ph type="ctrTitle"/>
          </p:nvPr>
        </p:nvSpPr>
        <p:spPr>
          <a:xfrm>
            <a:off x="685800" y="1723240"/>
            <a:ext cx="7772400" cy="2387600"/>
          </a:xfrm>
        </p:spPr>
        <p:txBody>
          <a:bodyPr>
            <a:normAutofit/>
          </a:bodyPr>
          <a:lstStyle/>
          <a:p>
            <a:br>
              <a:rPr lang="en-US" sz="2800" dirty="0"/>
            </a:br>
            <a:r>
              <a:rPr lang="en-US" sz="2800" dirty="0" err="1"/>
              <a:t>Dalham</a:t>
            </a:r>
            <a:r>
              <a:rPr lang="en-US" sz="2800" dirty="0"/>
              <a:t> Parish Council</a:t>
            </a:r>
          </a:p>
        </p:txBody>
      </p:sp>
      <p:sp>
        <p:nvSpPr>
          <p:cNvPr id="3" name="Subtitle 2">
            <a:extLst>
              <a:ext uri="{FF2B5EF4-FFF2-40B4-BE49-F238E27FC236}">
                <a16:creationId xmlns:a16="http://schemas.microsoft.com/office/drawing/2014/main" id="{E2F8F0D6-AF7E-E346-B48E-926CBEEE92A5}"/>
              </a:ext>
            </a:extLst>
          </p:cNvPr>
          <p:cNvSpPr>
            <a:spLocks noGrp="1"/>
          </p:cNvSpPr>
          <p:nvPr>
            <p:ph type="subTitle" idx="1"/>
          </p:nvPr>
        </p:nvSpPr>
        <p:spPr>
          <a:xfrm>
            <a:off x="1249417" y="4306231"/>
            <a:ext cx="6858000" cy="1655762"/>
          </a:xfrm>
        </p:spPr>
        <p:txBody>
          <a:bodyPr>
            <a:normAutofit/>
          </a:bodyPr>
          <a:lstStyle/>
          <a:p>
            <a:r>
              <a:rPr lang="en-US" dirty="0"/>
              <a:t>Website content and recommendations</a:t>
            </a:r>
          </a:p>
          <a:p>
            <a:r>
              <a:rPr lang="en-US" dirty="0"/>
              <a:t>August 2023</a:t>
            </a:r>
          </a:p>
          <a:p>
            <a:endParaRPr lang="en-US" dirty="0"/>
          </a:p>
        </p:txBody>
      </p:sp>
      <p:pic>
        <p:nvPicPr>
          <p:cNvPr id="6" name="Picture 5">
            <a:extLst>
              <a:ext uri="{FF2B5EF4-FFF2-40B4-BE49-F238E27FC236}">
                <a16:creationId xmlns:a16="http://schemas.microsoft.com/office/drawing/2014/main" id="{97AE05E0-EE60-7A48-B606-D6304D067502}"/>
              </a:ext>
            </a:extLst>
          </p:cNvPr>
          <p:cNvPicPr>
            <a:picLocks noChangeAspect="1"/>
          </p:cNvPicPr>
          <p:nvPr/>
        </p:nvPicPr>
        <p:blipFill>
          <a:blip r:embed="rId2"/>
          <a:stretch>
            <a:fillRect/>
          </a:stretch>
        </p:blipFill>
        <p:spPr>
          <a:xfrm>
            <a:off x="2938445" y="1104135"/>
            <a:ext cx="3267110" cy="2126215"/>
          </a:xfrm>
          <a:prstGeom prst="rect">
            <a:avLst/>
          </a:prstGeom>
        </p:spPr>
      </p:pic>
      <p:sp>
        <p:nvSpPr>
          <p:cNvPr id="9" name="Rectangle 8">
            <a:extLst>
              <a:ext uri="{FF2B5EF4-FFF2-40B4-BE49-F238E27FC236}">
                <a16:creationId xmlns:a16="http://schemas.microsoft.com/office/drawing/2014/main" id="{75509313-C040-A142-8CC1-6CE48F10B2C1}"/>
              </a:ext>
            </a:extLst>
          </p:cNvPr>
          <p:cNvSpPr/>
          <p:nvPr/>
        </p:nvSpPr>
        <p:spPr>
          <a:xfrm>
            <a:off x="685800" y="588579"/>
            <a:ext cx="7985234" cy="5738649"/>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82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F90-0CB6-4D4A-9686-95F3D53DAC3A}"/>
              </a:ext>
            </a:extLst>
          </p:cNvPr>
          <p:cNvSpPr>
            <a:spLocks noGrp="1"/>
          </p:cNvSpPr>
          <p:nvPr>
            <p:ph type="title"/>
          </p:nvPr>
        </p:nvSpPr>
        <p:spPr/>
        <p:txBody>
          <a:bodyPr>
            <a:normAutofit/>
          </a:bodyPr>
          <a:lstStyle/>
          <a:p>
            <a:r>
              <a:rPr lang="en-US" sz="2400" dirty="0"/>
              <a:t>Executive summary</a:t>
            </a:r>
          </a:p>
        </p:txBody>
      </p:sp>
      <p:sp>
        <p:nvSpPr>
          <p:cNvPr id="3" name="Content Placeholder 2">
            <a:extLst>
              <a:ext uri="{FF2B5EF4-FFF2-40B4-BE49-F238E27FC236}">
                <a16:creationId xmlns:a16="http://schemas.microsoft.com/office/drawing/2014/main" id="{E78397C4-39E2-694B-9A53-1435577EC7A2}"/>
              </a:ext>
            </a:extLst>
          </p:cNvPr>
          <p:cNvSpPr>
            <a:spLocks noGrp="1"/>
          </p:cNvSpPr>
          <p:nvPr>
            <p:ph idx="1"/>
          </p:nvPr>
        </p:nvSpPr>
        <p:spPr/>
        <p:txBody>
          <a:bodyPr>
            <a:normAutofit lnSpcReduction="10000"/>
          </a:bodyPr>
          <a:lstStyle/>
          <a:p>
            <a:r>
              <a:rPr lang="en-US" sz="1600" dirty="0"/>
              <a:t>The primary purpose of the Parish Council website is to enable the Parish Council to meet its legislative duties and to communicate required information to the residents of the Parish. This includes meeting agenda and minutes, directory of council members, and other relevant Parish Council documents such as policy and finance documents.</a:t>
            </a:r>
          </a:p>
          <a:p>
            <a:r>
              <a:rPr lang="en-US" sz="1600" dirty="0"/>
              <a:t>In addition, the website provides a general source of local information and links to helpful resources and contacts.</a:t>
            </a:r>
          </a:p>
          <a:p>
            <a:r>
              <a:rPr lang="en-US" sz="1600" dirty="0"/>
              <a:t>Generally, there is an opportunity to consolidate content so that we focus on the business of the Council, rather than trying to replicate community directories and content pages.</a:t>
            </a:r>
          </a:p>
          <a:p>
            <a:r>
              <a:rPr lang="en-US" sz="1600" b="1" dirty="0"/>
              <a:t>Key recommendations</a:t>
            </a:r>
          </a:p>
          <a:p>
            <a:pPr lvl="1"/>
            <a:r>
              <a:rPr lang="en-US" sz="1400" dirty="0"/>
              <a:t>Change primary navigation and adjust site content to reduce the number of high-level menus from 7 to 5</a:t>
            </a:r>
          </a:p>
          <a:p>
            <a:pPr lvl="1"/>
            <a:r>
              <a:rPr lang="en-US" sz="1400" dirty="0"/>
              <a:t>Provide clearer markers to information about the Parish Council, The Village, and links through to local resources and contacts</a:t>
            </a:r>
          </a:p>
          <a:p>
            <a:pPr lvl="1"/>
            <a:r>
              <a:rPr lang="en-US" sz="1400" dirty="0"/>
              <a:t>Remove information such as </a:t>
            </a:r>
            <a:r>
              <a:rPr lang="en-US" sz="1400" i="1" dirty="0"/>
              <a:t>COVID Info </a:t>
            </a:r>
            <a:r>
              <a:rPr lang="en-US" sz="1400" dirty="0"/>
              <a:t>which is no longer required</a:t>
            </a:r>
          </a:p>
          <a:p>
            <a:pPr lvl="1"/>
            <a:r>
              <a:rPr lang="en-US" sz="1400" dirty="0"/>
              <a:t>Add more detail about the function and business of the Parish Council, and details about the </a:t>
            </a:r>
            <a:r>
              <a:rPr lang="en-US" sz="1400" dirty="0" err="1"/>
              <a:t>Councillors</a:t>
            </a:r>
            <a:endParaRPr lang="en-US" sz="1400" dirty="0"/>
          </a:p>
          <a:p>
            <a:pPr lvl="1"/>
            <a:r>
              <a:rPr lang="en-US" sz="1400" dirty="0"/>
              <a:t>Leverage links to resources and commentary on </a:t>
            </a:r>
            <a:r>
              <a:rPr lang="en-US" sz="1400" i="1" dirty="0" err="1"/>
              <a:t>dalham.com</a:t>
            </a:r>
            <a:r>
              <a:rPr lang="en-US" sz="1400" dirty="0"/>
              <a:t>, rather than trying to replicate ourselves</a:t>
            </a:r>
          </a:p>
          <a:p>
            <a:pPr lvl="1"/>
            <a:endParaRPr lang="en-US" sz="1400" dirty="0"/>
          </a:p>
        </p:txBody>
      </p:sp>
      <p:pic>
        <p:nvPicPr>
          <p:cNvPr id="4" name="Picture 3">
            <a:extLst>
              <a:ext uri="{FF2B5EF4-FFF2-40B4-BE49-F238E27FC236}">
                <a16:creationId xmlns:a16="http://schemas.microsoft.com/office/drawing/2014/main" id="{4A70F4FD-CDF7-F14B-9025-1FE7A99C1005}"/>
              </a:ext>
            </a:extLst>
          </p:cNvPr>
          <p:cNvPicPr>
            <a:picLocks noChangeAspect="1"/>
          </p:cNvPicPr>
          <p:nvPr/>
        </p:nvPicPr>
        <p:blipFill>
          <a:blip r:embed="rId2"/>
          <a:stretch>
            <a:fillRect/>
          </a:stretch>
        </p:blipFill>
        <p:spPr>
          <a:xfrm>
            <a:off x="7375781" y="365126"/>
            <a:ext cx="1139569" cy="741624"/>
          </a:xfrm>
          <a:prstGeom prst="rect">
            <a:avLst/>
          </a:prstGeom>
        </p:spPr>
      </p:pic>
    </p:spTree>
    <p:extLst>
      <p:ext uri="{BB962C8B-B14F-4D97-AF65-F5344CB8AC3E}">
        <p14:creationId xmlns:p14="http://schemas.microsoft.com/office/powerpoint/2010/main" val="84006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F90-0CB6-4D4A-9686-95F3D53DAC3A}"/>
              </a:ext>
            </a:extLst>
          </p:cNvPr>
          <p:cNvSpPr>
            <a:spLocks noGrp="1"/>
          </p:cNvSpPr>
          <p:nvPr>
            <p:ph type="title"/>
          </p:nvPr>
        </p:nvSpPr>
        <p:spPr/>
        <p:txBody>
          <a:bodyPr>
            <a:normAutofit/>
          </a:bodyPr>
          <a:lstStyle/>
          <a:p>
            <a:r>
              <a:rPr lang="en-US" sz="2400" dirty="0"/>
              <a:t>Website background and purpose</a:t>
            </a:r>
          </a:p>
        </p:txBody>
      </p:sp>
      <p:sp>
        <p:nvSpPr>
          <p:cNvPr id="3" name="Content Placeholder 2">
            <a:extLst>
              <a:ext uri="{FF2B5EF4-FFF2-40B4-BE49-F238E27FC236}">
                <a16:creationId xmlns:a16="http://schemas.microsoft.com/office/drawing/2014/main" id="{E78397C4-39E2-694B-9A53-1435577EC7A2}"/>
              </a:ext>
            </a:extLst>
          </p:cNvPr>
          <p:cNvSpPr>
            <a:spLocks noGrp="1"/>
          </p:cNvSpPr>
          <p:nvPr>
            <p:ph idx="1"/>
          </p:nvPr>
        </p:nvSpPr>
        <p:spPr/>
        <p:txBody>
          <a:bodyPr>
            <a:normAutofit/>
          </a:bodyPr>
          <a:lstStyle/>
          <a:p>
            <a:r>
              <a:rPr lang="en-US" sz="1600" dirty="0"/>
              <a:t>The </a:t>
            </a:r>
            <a:r>
              <a:rPr lang="en-US" sz="1600" dirty="0" err="1"/>
              <a:t>Dalham</a:t>
            </a:r>
            <a:r>
              <a:rPr lang="en-US" sz="1600" dirty="0"/>
              <a:t> Parish Council website is located at </a:t>
            </a:r>
            <a:r>
              <a:rPr lang="en-US" sz="1600" dirty="0">
                <a:hlinkClick r:id="rId2"/>
              </a:rPr>
              <a:t>https://dalham.onesuffolk.net</a:t>
            </a:r>
            <a:r>
              <a:rPr lang="en-US" sz="1600" dirty="0"/>
              <a:t> .</a:t>
            </a:r>
          </a:p>
          <a:p>
            <a:r>
              <a:rPr lang="en-US" sz="1600" dirty="0"/>
              <a:t>The website is hosted by One Suffolk, a low cost website provider and community portal for </a:t>
            </a:r>
            <a:r>
              <a:rPr lang="en-US" sz="1600" dirty="0" err="1"/>
              <a:t>organisations</a:t>
            </a:r>
            <a:r>
              <a:rPr lang="en-US" sz="1600" dirty="0"/>
              <a:t> and businesses in and around Suffolk.  The Parish Council pays £60 inc. VAT per year for One Suffolk to host the website and to make use of the Parish Council page templates and functionality.</a:t>
            </a:r>
          </a:p>
          <a:p>
            <a:r>
              <a:rPr lang="en-US" sz="1600" dirty="0"/>
              <a:t>The primary purpose of the Parish Council website is to enable the Parish Council to meet its legislative duties and to communicate required information to the residents of the Parish. This includes meeting agenda and minutes, directory of council members, and other relevant Parish Council documents such as policy and finance documents.</a:t>
            </a:r>
          </a:p>
          <a:p>
            <a:r>
              <a:rPr lang="en-US" sz="1600" dirty="0"/>
              <a:t>In addition, the website provides a general source of local information and links to helpful resources and contacts.</a:t>
            </a:r>
          </a:p>
          <a:p>
            <a:r>
              <a:rPr lang="en-US" sz="1600" dirty="0"/>
              <a:t>The website is administered by the Clerk.</a:t>
            </a:r>
          </a:p>
        </p:txBody>
      </p:sp>
      <p:pic>
        <p:nvPicPr>
          <p:cNvPr id="4" name="Picture 3">
            <a:extLst>
              <a:ext uri="{FF2B5EF4-FFF2-40B4-BE49-F238E27FC236}">
                <a16:creationId xmlns:a16="http://schemas.microsoft.com/office/drawing/2014/main" id="{4A70F4FD-CDF7-F14B-9025-1FE7A99C1005}"/>
              </a:ext>
            </a:extLst>
          </p:cNvPr>
          <p:cNvPicPr>
            <a:picLocks noChangeAspect="1"/>
          </p:cNvPicPr>
          <p:nvPr/>
        </p:nvPicPr>
        <p:blipFill>
          <a:blip r:embed="rId3"/>
          <a:stretch>
            <a:fillRect/>
          </a:stretch>
        </p:blipFill>
        <p:spPr>
          <a:xfrm>
            <a:off x="7375781" y="365126"/>
            <a:ext cx="1139569" cy="741624"/>
          </a:xfrm>
          <a:prstGeom prst="rect">
            <a:avLst/>
          </a:prstGeom>
        </p:spPr>
      </p:pic>
    </p:spTree>
    <p:extLst>
      <p:ext uri="{BB962C8B-B14F-4D97-AF65-F5344CB8AC3E}">
        <p14:creationId xmlns:p14="http://schemas.microsoft.com/office/powerpoint/2010/main" val="163724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F90-0CB6-4D4A-9686-95F3D53DAC3A}"/>
              </a:ext>
            </a:extLst>
          </p:cNvPr>
          <p:cNvSpPr>
            <a:spLocks noGrp="1"/>
          </p:cNvSpPr>
          <p:nvPr>
            <p:ph type="title"/>
          </p:nvPr>
        </p:nvSpPr>
        <p:spPr/>
        <p:txBody>
          <a:bodyPr>
            <a:normAutofit/>
          </a:bodyPr>
          <a:lstStyle/>
          <a:p>
            <a:r>
              <a:rPr lang="en-US" sz="2400" dirty="0"/>
              <a:t>Home page</a:t>
            </a:r>
            <a:br>
              <a:rPr lang="en-US" sz="2400" dirty="0"/>
            </a:br>
            <a:r>
              <a:rPr lang="en-US" sz="1600" dirty="0"/>
              <a:t>Currently</a:t>
            </a:r>
          </a:p>
        </p:txBody>
      </p:sp>
      <p:pic>
        <p:nvPicPr>
          <p:cNvPr id="4" name="Picture 3">
            <a:extLst>
              <a:ext uri="{FF2B5EF4-FFF2-40B4-BE49-F238E27FC236}">
                <a16:creationId xmlns:a16="http://schemas.microsoft.com/office/drawing/2014/main" id="{4A70F4FD-CDF7-F14B-9025-1FE7A99C1005}"/>
              </a:ext>
            </a:extLst>
          </p:cNvPr>
          <p:cNvPicPr>
            <a:picLocks noChangeAspect="1"/>
          </p:cNvPicPr>
          <p:nvPr/>
        </p:nvPicPr>
        <p:blipFill>
          <a:blip r:embed="rId2"/>
          <a:stretch>
            <a:fillRect/>
          </a:stretch>
        </p:blipFill>
        <p:spPr>
          <a:xfrm>
            <a:off x="7375781" y="365126"/>
            <a:ext cx="1139569" cy="741624"/>
          </a:xfrm>
          <a:prstGeom prst="rect">
            <a:avLst/>
          </a:prstGeom>
        </p:spPr>
      </p:pic>
      <p:pic>
        <p:nvPicPr>
          <p:cNvPr id="9" name="Content Placeholder 4">
            <a:extLst>
              <a:ext uri="{FF2B5EF4-FFF2-40B4-BE49-F238E27FC236}">
                <a16:creationId xmlns:a16="http://schemas.microsoft.com/office/drawing/2014/main" id="{D2D87056-8775-E245-9AA4-EC5A8B52D992}"/>
              </a:ext>
            </a:extLst>
          </p:cNvPr>
          <p:cNvPicPr>
            <a:picLocks noGrp="1" noChangeAspect="1"/>
          </p:cNvPicPr>
          <p:nvPr>
            <p:ph idx="1"/>
          </p:nvPr>
        </p:nvPicPr>
        <p:blipFill>
          <a:blip r:embed="rId3"/>
          <a:stretch>
            <a:fillRect/>
          </a:stretch>
        </p:blipFill>
        <p:spPr>
          <a:xfrm>
            <a:off x="1156283" y="1825625"/>
            <a:ext cx="6831433" cy="4351338"/>
          </a:xfrm>
          <a:prstGeom prst="rect">
            <a:avLst/>
          </a:prstGeom>
        </p:spPr>
      </p:pic>
    </p:spTree>
    <p:extLst>
      <p:ext uri="{BB962C8B-B14F-4D97-AF65-F5344CB8AC3E}">
        <p14:creationId xmlns:p14="http://schemas.microsoft.com/office/powerpoint/2010/main" val="398509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F90-0CB6-4D4A-9686-95F3D53DAC3A}"/>
              </a:ext>
            </a:extLst>
          </p:cNvPr>
          <p:cNvSpPr>
            <a:spLocks noGrp="1"/>
          </p:cNvSpPr>
          <p:nvPr>
            <p:ph type="title"/>
          </p:nvPr>
        </p:nvSpPr>
        <p:spPr/>
        <p:txBody>
          <a:bodyPr>
            <a:normAutofit/>
          </a:bodyPr>
          <a:lstStyle/>
          <a:p>
            <a:r>
              <a:rPr lang="en-US" sz="2400" dirty="0"/>
              <a:t>Navigation and site content</a:t>
            </a:r>
            <a:br>
              <a:rPr lang="en-US" sz="2400" dirty="0"/>
            </a:br>
            <a:r>
              <a:rPr lang="en-US" sz="1600" dirty="0"/>
              <a:t>Currently</a:t>
            </a:r>
          </a:p>
        </p:txBody>
      </p:sp>
      <p:pic>
        <p:nvPicPr>
          <p:cNvPr id="4" name="Picture 3">
            <a:extLst>
              <a:ext uri="{FF2B5EF4-FFF2-40B4-BE49-F238E27FC236}">
                <a16:creationId xmlns:a16="http://schemas.microsoft.com/office/drawing/2014/main" id="{4A70F4FD-CDF7-F14B-9025-1FE7A99C1005}"/>
              </a:ext>
            </a:extLst>
          </p:cNvPr>
          <p:cNvPicPr>
            <a:picLocks noChangeAspect="1"/>
          </p:cNvPicPr>
          <p:nvPr/>
        </p:nvPicPr>
        <p:blipFill>
          <a:blip r:embed="rId2"/>
          <a:stretch>
            <a:fillRect/>
          </a:stretch>
        </p:blipFill>
        <p:spPr>
          <a:xfrm>
            <a:off x="7375781" y="365126"/>
            <a:ext cx="1139569" cy="741624"/>
          </a:xfrm>
          <a:prstGeom prst="rect">
            <a:avLst/>
          </a:prstGeom>
        </p:spPr>
      </p:pic>
      <p:sp>
        <p:nvSpPr>
          <p:cNvPr id="5" name="Rectangle 4">
            <a:extLst>
              <a:ext uri="{FF2B5EF4-FFF2-40B4-BE49-F238E27FC236}">
                <a16:creationId xmlns:a16="http://schemas.microsoft.com/office/drawing/2014/main" id="{7BA377E0-9BB0-5649-90DC-B942BF172ED2}"/>
              </a:ext>
            </a:extLst>
          </p:cNvPr>
          <p:cNvSpPr/>
          <p:nvPr/>
        </p:nvSpPr>
        <p:spPr>
          <a:xfrm>
            <a:off x="3000522" y="1427930"/>
            <a:ext cx="3346850" cy="52551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Home</a:t>
            </a:r>
          </a:p>
        </p:txBody>
      </p:sp>
      <p:sp>
        <p:nvSpPr>
          <p:cNvPr id="6" name="Rectangle 5">
            <a:extLst>
              <a:ext uri="{FF2B5EF4-FFF2-40B4-BE49-F238E27FC236}">
                <a16:creationId xmlns:a16="http://schemas.microsoft.com/office/drawing/2014/main" id="{4384FA59-2270-A741-9E74-71E1ADB98DDF}"/>
              </a:ext>
            </a:extLst>
          </p:cNvPr>
          <p:cNvSpPr/>
          <p:nvPr/>
        </p:nvSpPr>
        <p:spPr>
          <a:xfrm>
            <a:off x="536503" y="2347583"/>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Parish Council</a:t>
            </a:r>
          </a:p>
        </p:txBody>
      </p:sp>
      <p:sp>
        <p:nvSpPr>
          <p:cNvPr id="11" name="Rectangle 10">
            <a:extLst>
              <a:ext uri="{FF2B5EF4-FFF2-40B4-BE49-F238E27FC236}">
                <a16:creationId xmlns:a16="http://schemas.microsoft.com/office/drawing/2014/main" id="{7E2DD42A-30F4-8B45-B3A3-D8E49EFDAF7B}"/>
              </a:ext>
            </a:extLst>
          </p:cNvPr>
          <p:cNvSpPr/>
          <p:nvPr/>
        </p:nvSpPr>
        <p:spPr>
          <a:xfrm>
            <a:off x="1765885" y="2347583"/>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COVID Info</a:t>
            </a:r>
          </a:p>
        </p:txBody>
      </p:sp>
      <p:sp>
        <p:nvSpPr>
          <p:cNvPr id="12" name="Rectangle 11">
            <a:extLst>
              <a:ext uri="{FF2B5EF4-FFF2-40B4-BE49-F238E27FC236}">
                <a16:creationId xmlns:a16="http://schemas.microsoft.com/office/drawing/2014/main" id="{B1BF90DC-7846-5944-9373-C2B48DBCDFC4}"/>
              </a:ext>
            </a:extLst>
          </p:cNvPr>
          <p:cNvSpPr/>
          <p:nvPr/>
        </p:nvSpPr>
        <p:spPr>
          <a:xfrm>
            <a:off x="3000522" y="2347583"/>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Village</a:t>
            </a:r>
          </a:p>
        </p:txBody>
      </p:sp>
      <p:sp>
        <p:nvSpPr>
          <p:cNvPr id="13" name="Rectangle 12">
            <a:extLst>
              <a:ext uri="{FF2B5EF4-FFF2-40B4-BE49-F238E27FC236}">
                <a16:creationId xmlns:a16="http://schemas.microsoft.com/office/drawing/2014/main" id="{E23C9975-A95D-9047-A3B4-DABA42836FD7}"/>
              </a:ext>
            </a:extLst>
          </p:cNvPr>
          <p:cNvSpPr/>
          <p:nvPr/>
        </p:nvSpPr>
        <p:spPr>
          <a:xfrm>
            <a:off x="4235159" y="2347580"/>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Contacts</a:t>
            </a:r>
          </a:p>
        </p:txBody>
      </p:sp>
      <p:sp>
        <p:nvSpPr>
          <p:cNvPr id="14" name="Rectangle 13">
            <a:extLst>
              <a:ext uri="{FF2B5EF4-FFF2-40B4-BE49-F238E27FC236}">
                <a16:creationId xmlns:a16="http://schemas.microsoft.com/office/drawing/2014/main" id="{D668508D-2336-254F-A8BD-305E7DF96079}"/>
              </a:ext>
            </a:extLst>
          </p:cNvPr>
          <p:cNvSpPr/>
          <p:nvPr/>
        </p:nvSpPr>
        <p:spPr>
          <a:xfrm>
            <a:off x="5473043" y="2347580"/>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Local Info</a:t>
            </a:r>
          </a:p>
        </p:txBody>
      </p:sp>
      <p:sp>
        <p:nvSpPr>
          <p:cNvPr id="15" name="Rectangle 14">
            <a:extLst>
              <a:ext uri="{FF2B5EF4-FFF2-40B4-BE49-F238E27FC236}">
                <a16:creationId xmlns:a16="http://schemas.microsoft.com/office/drawing/2014/main" id="{ADD43D7C-1D81-E042-A596-34661E09A6AD}"/>
              </a:ext>
            </a:extLst>
          </p:cNvPr>
          <p:cNvSpPr/>
          <p:nvPr/>
        </p:nvSpPr>
        <p:spPr>
          <a:xfrm>
            <a:off x="6707681" y="2347580"/>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Flood Info</a:t>
            </a:r>
          </a:p>
        </p:txBody>
      </p:sp>
      <p:sp>
        <p:nvSpPr>
          <p:cNvPr id="16" name="Rectangle 15">
            <a:extLst>
              <a:ext uri="{FF2B5EF4-FFF2-40B4-BE49-F238E27FC236}">
                <a16:creationId xmlns:a16="http://schemas.microsoft.com/office/drawing/2014/main" id="{D3BBA159-EB12-8343-BDD7-8D302C323F84}"/>
              </a:ext>
            </a:extLst>
          </p:cNvPr>
          <p:cNvSpPr/>
          <p:nvPr/>
        </p:nvSpPr>
        <p:spPr>
          <a:xfrm>
            <a:off x="7942319" y="2347579"/>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What’s New</a:t>
            </a:r>
          </a:p>
        </p:txBody>
      </p:sp>
      <p:sp>
        <p:nvSpPr>
          <p:cNvPr id="17" name="TextBox 16">
            <a:extLst>
              <a:ext uri="{FF2B5EF4-FFF2-40B4-BE49-F238E27FC236}">
                <a16:creationId xmlns:a16="http://schemas.microsoft.com/office/drawing/2014/main" id="{768A38FE-E08E-CA41-822C-3EE60F9E4972}"/>
              </a:ext>
            </a:extLst>
          </p:cNvPr>
          <p:cNvSpPr txBox="1"/>
          <p:nvPr/>
        </p:nvSpPr>
        <p:spPr>
          <a:xfrm>
            <a:off x="488969" y="3104061"/>
            <a:ext cx="1092600" cy="3046988"/>
          </a:xfrm>
          <a:prstGeom prst="rect">
            <a:avLst/>
          </a:prstGeom>
          <a:noFill/>
        </p:spPr>
        <p:txBody>
          <a:bodyPr wrap="square" rtlCol="0">
            <a:spAutoFit/>
          </a:bodyPr>
          <a:lstStyle/>
          <a:p>
            <a:pPr marL="139700" indent="-139700">
              <a:buFont typeface="Arial" panose="020B0604020202020204" pitchFamily="34" charset="0"/>
              <a:buChar char="•"/>
            </a:pPr>
            <a:r>
              <a:rPr lang="en-US" sz="1200" dirty="0"/>
              <a:t>About the Parish Council</a:t>
            </a:r>
          </a:p>
          <a:p>
            <a:pPr marL="139700" indent="-139700">
              <a:buFont typeface="Arial" panose="020B0604020202020204" pitchFamily="34" charset="0"/>
              <a:buChar char="•"/>
            </a:pPr>
            <a:r>
              <a:rPr lang="en-US" sz="1200" dirty="0"/>
              <a:t>Meetings</a:t>
            </a:r>
          </a:p>
          <a:p>
            <a:pPr marL="139700" indent="-139700">
              <a:buFont typeface="Arial" panose="020B0604020202020204" pitchFamily="34" charset="0"/>
              <a:buChar char="•"/>
            </a:pPr>
            <a:r>
              <a:rPr lang="en-US" sz="1200" dirty="0"/>
              <a:t>Annual Parish Meetings</a:t>
            </a:r>
          </a:p>
          <a:p>
            <a:pPr marL="139700" indent="-139700">
              <a:buFont typeface="Arial" panose="020B0604020202020204" pitchFamily="34" charset="0"/>
              <a:buChar char="•"/>
            </a:pPr>
            <a:r>
              <a:rPr lang="en-US" sz="1200" dirty="0"/>
              <a:t>Policy documents</a:t>
            </a:r>
          </a:p>
          <a:p>
            <a:pPr marL="139700" indent="-139700">
              <a:buFont typeface="Arial" panose="020B0604020202020204" pitchFamily="34" charset="0"/>
              <a:buChar char="•"/>
            </a:pPr>
            <a:r>
              <a:rPr lang="en-US" sz="1200" dirty="0"/>
              <a:t>Finance</a:t>
            </a:r>
          </a:p>
          <a:p>
            <a:pPr marL="139700" indent="-139700">
              <a:buFont typeface="Arial" panose="020B0604020202020204" pitchFamily="34" charset="0"/>
              <a:buChar char="•"/>
            </a:pPr>
            <a:r>
              <a:rPr lang="en-US" sz="1200" dirty="0"/>
              <a:t>Planning</a:t>
            </a:r>
          </a:p>
          <a:p>
            <a:pPr marL="139700" indent="-139700">
              <a:buFont typeface="Arial" panose="020B0604020202020204" pitchFamily="34" charset="0"/>
              <a:buChar char="•"/>
            </a:pPr>
            <a:r>
              <a:rPr lang="en-US" sz="1200" dirty="0"/>
              <a:t>Newsletters</a:t>
            </a:r>
          </a:p>
          <a:p>
            <a:pPr marL="139700" indent="-139700">
              <a:buFont typeface="Arial" panose="020B0604020202020204" pitchFamily="34" charset="0"/>
              <a:buChar char="•"/>
            </a:pPr>
            <a:r>
              <a:rPr lang="en-US" sz="1200" dirty="0"/>
              <a:t>Quiet Lanes Project</a:t>
            </a:r>
          </a:p>
          <a:p>
            <a:pPr marL="139700" indent="-13970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
        <p:nvSpPr>
          <p:cNvPr id="18" name="TextBox 17">
            <a:extLst>
              <a:ext uri="{FF2B5EF4-FFF2-40B4-BE49-F238E27FC236}">
                <a16:creationId xmlns:a16="http://schemas.microsoft.com/office/drawing/2014/main" id="{BB53C06B-776D-814B-A47A-0F1ABC65D973}"/>
              </a:ext>
            </a:extLst>
          </p:cNvPr>
          <p:cNvSpPr txBox="1"/>
          <p:nvPr/>
        </p:nvSpPr>
        <p:spPr>
          <a:xfrm>
            <a:off x="2952988" y="3104061"/>
            <a:ext cx="1092600" cy="830997"/>
          </a:xfrm>
          <a:prstGeom prst="rect">
            <a:avLst/>
          </a:prstGeom>
          <a:noFill/>
        </p:spPr>
        <p:txBody>
          <a:bodyPr wrap="square" rtlCol="0">
            <a:spAutoFit/>
          </a:bodyPr>
          <a:lstStyle/>
          <a:p>
            <a:pPr marL="139700" indent="-139700">
              <a:buFont typeface="Arial" panose="020B0604020202020204" pitchFamily="34" charset="0"/>
              <a:buChar char="•"/>
            </a:pPr>
            <a:r>
              <a:rPr lang="en-US" sz="1200" dirty="0"/>
              <a:t>Gallery</a:t>
            </a:r>
          </a:p>
          <a:p>
            <a:pPr marL="139700" indent="-139700">
              <a:buFont typeface="Arial" panose="020B0604020202020204" pitchFamily="34" charset="0"/>
              <a:buChar char="•"/>
            </a:pPr>
            <a:r>
              <a:rPr lang="en-US" sz="1200" dirty="0" err="1"/>
              <a:t>Dalham</a:t>
            </a:r>
            <a:r>
              <a:rPr lang="en-US" sz="1200" dirty="0"/>
              <a:t> Malt Kiln</a:t>
            </a:r>
          </a:p>
          <a:p>
            <a:pPr marL="285750" indent="-285750">
              <a:buFont typeface="Arial" panose="020B0604020202020204" pitchFamily="34" charset="0"/>
              <a:buChar char="•"/>
            </a:pPr>
            <a:endParaRPr lang="en-US" sz="1200" dirty="0"/>
          </a:p>
        </p:txBody>
      </p:sp>
      <p:sp>
        <p:nvSpPr>
          <p:cNvPr id="19" name="TextBox 18">
            <a:extLst>
              <a:ext uri="{FF2B5EF4-FFF2-40B4-BE49-F238E27FC236}">
                <a16:creationId xmlns:a16="http://schemas.microsoft.com/office/drawing/2014/main" id="{5A845817-DD8D-C245-A938-4FF3FEF47026}"/>
              </a:ext>
            </a:extLst>
          </p:cNvPr>
          <p:cNvSpPr txBox="1"/>
          <p:nvPr/>
        </p:nvSpPr>
        <p:spPr>
          <a:xfrm>
            <a:off x="4173557" y="3104061"/>
            <a:ext cx="1092600" cy="3785652"/>
          </a:xfrm>
          <a:prstGeom prst="rect">
            <a:avLst/>
          </a:prstGeom>
          <a:noFill/>
        </p:spPr>
        <p:txBody>
          <a:bodyPr wrap="square" rtlCol="0">
            <a:spAutoFit/>
          </a:bodyPr>
          <a:lstStyle/>
          <a:p>
            <a:pPr marL="139700" indent="-139700">
              <a:buFont typeface="Arial" panose="020B0604020202020204" pitchFamily="34" charset="0"/>
              <a:buChar char="•"/>
            </a:pPr>
            <a:r>
              <a:rPr lang="en-US" sz="1200" dirty="0"/>
              <a:t>Member of Parliament</a:t>
            </a:r>
          </a:p>
          <a:p>
            <a:pPr marL="139700" indent="-139700">
              <a:buFont typeface="Arial" panose="020B0604020202020204" pitchFamily="34" charset="0"/>
              <a:buChar char="•"/>
            </a:pPr>
            <a:r>
              <a:rPr lang="en-US" sz="1200" dirty="0"/>
              <a:t>County </a:t>
            </a:r>
            <a:r>
              <a:rPr lang="en-US" sz="1200" dirty="0" err="1"/>
              <a:t>Councillor</a:t>
            </a:r>
            <a:endParaRPr lang="en-US" sz="1200" dirty="0"/>
          </a:p>
          <a:p>
            <a:pPr marL="139700" indent="-139700">
              <a:buFont typeface="Arial" panose="020B0604020202020204" pitchFamily="34" charset="0"/>
              <a:buChar char="•"/>
            </a:pPr>
            <a:r>
              <a:rPr lang="en-US" sz="1200" dirty="0"/>
              <a:t>District </a:t>
            </a:r>
            <a:r>
              <a:rPr lang="en-US" sz="1200" dirty="0" err="1"/>
              <a:t>Councillor</a:t>
            </a:r>
            <a:endParaRPr lang="en-US" sz="1200" dirty="0"/>
          </a:p>
          <a:p>
            <a:pPr marL="139700" indent="-139700">
              <a:buFont typeface="Arial" panose="020B0604020202020204" pitchFamily="34" charset="0"/>
              <a:buChar char="•"/>
            </a:pPr>
            <a:r>
              <a:rPr lang="en-US" sz="1200" dirty="0"/>
              <a:t>Suffolk Police</a:t>
            </a:r>
          </a:p>
          <a:p>
            <a:pPr marL="139700" indent="-139700">
              <a:buFont typeface="Arial" panose="020B0604020202020204" pitchFamily="34" charset="0"/>
              <a:buChar char="•"/>
            </a:pPr>
            <a:r>
              <a:rPr lang="en-US" sz="1200" dirty="0"/>
              <a:t>West Suffolk Council</a:t>
            </a:r>
          </a:p>
          <a:p>
            <a:pPr marL="139700" indent="-139700">
              <a:buFont typeface="Arial" panose="020B0604020202020204" pitchFamily="34" charset="0"/>
              <a:buChar char="•"/>
            </a:pPr>
            <a:r>
              <a:rPr lang="en-US" sz="1200" dirty="0"/>
              <a:t>Suffolk County Council</a:t>
            </a:r>
          </a:p>
          <a:p>
            <a:pPr marL="139700" indent="-139700">
              <a:buFont typeface="Arial" panose="020B0604020202020204" pitchFamily="34" charset="0"/>
              <a:buChar char="•"/>
            </a:pPr>
            <a:r>
              <a:rPr lang="en-US" sz="1200" dirty="0"/>
              <a:t>Reporting a Highways or Public Rights of Way Problem</a:t>
            </a:r>
          </a:p>
        </p:txBody>
      </p:sp>
      <p:sp>
        <p:nvSpPr>
          <p:cNvPr id="20" name="TextBox 19">
            <a:extLst>
              <a:ext uri="{FF2B5EF4-FFF2-40B4-BE49-F238E27FC236}">
                <a16:creationId xmlns:a16="http://schemas.microsoft.com/office/drawing/2014/main" id="{0EE9ED7B-CC05-E64B-963E-40C2108EAC46}"/>
              </a:ext>
            </a:extLst>
          </p:cNvPr>
          <p:cNvSpPr txBox="1"/>
          <p:nvPr/>
        </p:nvSpPr>
        <p:spPr>
          <a:xfrm>
            <a:off x="5418042" y="3104061"/>
            <a:ext cx="1092600" cy="2862322"/>
          </a:xfrm>
          <a:prstGeom prst="rect">
            <a:avLst/>
          </a:prstGeom>
          <a:noFill/>
        </p:spPr>
        <p:txBody>
          <a:bodyPr wrap="square" rtlCol="0">
            <a:spAutoFit/>
          </a:bodyPr>
          <a:lstStyle/>
          <a:p>
            <a:pPr marL="139700" indent="-139700">
              <a:buFont typeface="Arial" panose="020B0604020202020204" pitchFamily="34" charset="0"/>
              <a:buChar char="•"/>
            </a:pPr>
            <a:r>
              <a:rPr lang="en-US" sz="1200" dirty="0"/>
              <a:t>Grass cutting</a:t>
            </a:r>
          </a:p>
          <a:p>
            <a:pPr marL="139700" indent="-139700">
              <a:buFont typeface="Arial" panose="020B0604020202020204" pitchFamily="34" charset="0"/>
              <a:buChar char="•"/>
            </a:pPr>
            <a:r>
              <a:rPr lang="en-US" sz="1200" dirty="0"/>
              <a:t>Walks near </a:t>
            </a:r>
            <a:r>
              <a:rPr lang="en-US" sz="1200" dirty="0" err="1"/>
              <a:t>Dalham</a:t>
            </a:r>
            <a:r>
              <a:rPr lang="en-US" sz="1200" dirty="0"/>
              <a:t> and beyond</a:t>
            </a:r>
          </a:p>
          <a:p>
            <a:pPr marL="139700" indent="-139700">
              <a:buFont typeface="Arial" panose="020B0604020202020204" pitchFamily="34" charset="0"/>
              <a:buChar char="•"/>
            </a:pPr>
            <a:r>
              <a:rPr lang="en-US" sz="1200" dirty="0"/>
              <a:t>Police Info</a:t>
            </a:r>
          </a:p>
          <a:p>
            <a:pPr marL="139700" indent="-139700">
              <a:buFont typeface="Arial" panose="020B0604020202020204" pitchFamily="34" charset="0"/>
              <a:buChar char="•"/>
            </a:pPr>
            <a:r>
              <a:rPr lang="en-US" sz="1200" dirty="0"/>
              <a:t>Newmarket Day Centre</a:t>
            </a:r>
          </a:p>
          <a:p>
            <a:pPr marL="139700" indent="-139700">
              <a:buFont typeface="Arial" panose="020B0604020202020204" pitchFamily="34" charset="0"/>
              <a:buChar char="•"/>
            </a:pPr>
            <a:r>
              <a:rPr lang="en-US" sz="1200" dirty="0"/>
              <a:t>Befriending network to help reduce loneliness</a:t>
            </a:r>
          </a:p>
          <a:p>
            <a:pPr marL="139700" indent="-139700">
              <a:buFont typeface="Arial" panose="020B0604020202020204" pitchFamily="34" charset="0"/>
              <a:buChar char="•"/>
            </a:pPr>
            <a:r>
              <a:rPr lang="en-US" sz="1200" dirty="0"/>
              <a:t>Arthritis Action Groups</a:t>
            </a:r>
          </a:p>
        </p:txBody>
      </p:sp>
      <p:sp>
        <p:nvSpPr>
          <p:cNvPr id="21" name="TextBox 20">
            <a:extLst>
              <a:ext uri="{FF2B5EF4-FFF2-40B4-BE49-F238E27FC236}">
                <a16:creationId xmlns:a16="http://schemas.microsoft.com/office/drawing/2014/main" id="{8BB7E4AF-273C-0A43-AFD7-77DC9EAE45B7}"/>
              </a:ext>
            </a:extLst>
          </p:cNvPr>
          <p:cNvSpPr txBox="1"/>
          <p:nvPr/>
        </p:nvSpPr>
        <p:spPr>
          <a:xfrm>
            <a:off x="6707681" y="3104061"/>
            <a:ext cx="1092600" cy="830997"/>
          </a:xfrm>
          <a:prstGeom prst="rect">
            <a:avLst/>
          </a:prstGeom>
          <a:noFill/>
        </p:spPr>
        <p:txBody>
          <a:bodyPr wrap="square" rtlCol="0">
            <a:spAutoFit/>
          </a:bodyPr>
          <a:lstStyle/>
          <a:p>
            <a:pPr marL="139700" indent="-139700">
              <a:buFont typeface="Arial" panose="020B0604020202020204" pitchFamily="34" charset="0"/>
              <a:buChar char="•"/>
            </a:pPr>
            <a:r>
              <a:rPr lang="en-US" sz="1200" dirty="0"/>
              <a:t>How to report flooding</a:t>
            </a:r>
          </a:p>
          <a:p>
            <a:pPr marL="285750" indent="-285750">
              <a:buFont typeface="Arial" panose="020B0604020202020204" pitchFamily="34" charset="0"/>
              <a:buChar char="•"/>
            </a:pPr>
            <a:endParaRPr lang="en-US" sz="1200" dirty="0"/>
          </a:p>
        </p:txBody>
      </p:sp>
      <p:sp>
        <p:nvSpPr>
          <p:cNvPr id="22" name="TextBox 21">
            <a:extLst>
              <a:ext uri="{FF2B5EF4-FFF2-40B4-BE49-F238E27FC236}">
                <a16:creationId xmlns:a16="http://schemas.microsoft.com/office/drawing/2014/main" id="{50C73753-5607-FD48-9757-2BDE6DAA453B}"/>
              </a:ext>
            </a:extLst>
          </p:cNvPr>
          <p:cNvSpPr txBox="1"/>
          <p:nvPr/>
        </p:nvSpPr>
        <p:spPr>
          <a:xfrm>
            <a:off x="7904329" y="3104060"/>
            <a:ext cx="1092600" cy="461665"/>
          </a:xfrm>
          <a:prstGeom prst="rect">
            <a:avLst/>
          </a:prstGeom>
          <a:noFill/>
        </p:spPr>
        <p:txBody>
          <a:bodyPr wrap="square" rtlCol="0">
            <a:spAutoFit/>
          </a:bodyPr>
          <a:lstStyle/>
          <a:p>
            <a:pPr marL="139700" indent="-139700">
              <a:buFont typeface="Arial" panose="020B0604020202020204" pitchFamily="34" charset="0"/>
              <a:buChar char="•"/>
            </a:pPr>
            <a:r>
              <a:rPr lang="en-US" sz="1200" dirty="0"/>
              <a:t>Latest news</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149369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F90-0CB6-4D4A-9686-95F3D53DAC3A}"/>
              </a:ext>
            </a:extLst>
          </p:cNvPr>
          <p:cNvSpPr>
            <a:spLocks noGrp="1"/>
          </p:cNvSpPr>
          <p:nvPr>
            <p:ph type="title"/>
          </p:nvPr>
        </p:nvSpPr>
        <p:spPr/>
        <p:txBody>
          <a:bodyPr>
            <a:normAutofit/>
          </a:bodyPr>
          <a:lstStyle/>
          <a:p>
            <a:r>
              <a:rPr lang="en-US" sz="2400" dirty="0"/>
              <a:t>Navigation and site content</a:t>
            </a:r>
            <a:br>
              <a:rPr lang="en-US" sz="2400" dirty="0"/>
            </a:br>
            <a:r>
              <a:rPr lang="en-US" sz="1600" dirty="0"/>
              <a:t>Observations</a:t>
            </a:r>
          </a:p>
        </p:txBody>
      </p:sp>
      <p:sp>
        <p:nvSpPr>
          <p:cNvPr id="3" name="Content Placeholder 2">
            <a:extLst>
              <a:ext uri="{FF2B5EF4-FFF2-40B4-BE49-F238E27FC236}">
                <a16:creationId xmlns:a16="http://schemas.microsoft.com/office/drawing/2014/main" id="{E78397C4-39E2-694B-9A53-1435577EC7A2}"/>
              </a:ext>
            </a:extLst>
          </p:cNvPr>
          <p:cNvSpPr>
            <a:spLocks noGrp="1"/>
          </p:cNvSpPr>
          <p:nvPr>
            <p:ph idx="1"/>
          </p:nvPr>
        </p:nvSpPr>
        <p:spPr/>
        <p:txBody>
          <a:bodyPr>
            <a:normAutofit lnSpcReduction="10000"/>
          </a:bodyPr>
          <a:lstStyle/>
          <a:p>
            <a:r>
              <a:rPr lang="en-US" sz="1600" dirty="0"/>
              <a:t>Website contains a mix of content around Parish Council business, with information and resources that may be relevant to villagers.</a:t>
            </a:r>
          </a:p>
          <a:p>
            <a:r>
              <a:rPr lang="en-US" sz="1600" dirty="0"/>
              <a:t>Not clear from reading the website what the Parish Council is responsible for and what function it plays in the community.  It would be helpful to give a better overview of what the Parish Council does, it’s role in areas like planning (detail is tucked away), and things it’s not responsible for, like enforcing speeding in the village (About the Parish Council).</a:t>
            </a:r>
          </a:p>
          <a:p>
            <a:r>
              <a:rPr lang="en-US" sz="1600" dirty="0"/>
              <a:t>Not clear why certain resources and links to services are included (and others not). It would be helpful to review what’s included in Local Info to remove those items better placed elsewhere.</a:t>
            </a:r>
          </a:p>
          <a:p>
            <a:r>
              <a:rPr lang="en-US" sz="1600" dirty="0"/>
              <a:t>Opportunity to reduce / consolidate content so that we focus on the business of the Council, rather than trying to replicate community directories and content pages, alongside more general information available through </a:t>
            </a:r>
            <a:r>
              <a:rPr lang="en-US" sz="1600" i="1" dirty="0" err="1"/>
              <a:t>dalham.com</a:t>
            </a:r>
            <a:r>
              <a:rPr lang="en-US" sz="1600" i="1" dirty="0"/>
              <a:t> </a:t>
            </a:r>
            <a:r>
              <a:rPr lang="en-US" sz="1600" dirty="0"/>
              <a:t>(which is operated by the Village Hall).</a:t>
            </a:r>
          </a:p>
          <a:p>
            <a:r>
              <a:rPr lang="en-US" sz="1600" dirty="0"/>
              <a:t>Newsletters have not been published since Autumn 2020.  We could consider using the Latest News section as the entry point to the newsletters.</a:t>
            </a:r>
          </a:p>
          <a:p>
            <a:r>
              <a:rPr lang="en-US" sz="1600" dirty="0"/>
              <a:t>We’ll need to look at website accessibility and our obligations, alongside our statements regarding compliance.</a:t>
            </a:r>
          </a:p>
          <a:p>
            <a:endParaRPr lang="en-US" sz="1600" dirty="0"/>
          </a:p>
          <a:p>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4A70F4FD-CDF7-F14B-9025-1FE7A99C1005}"/>
              </a:ext>
            </a:extLst>
          </p:cNvPr>
          <p:cNvPicPr>
            <a:picLocks noChangeAspect="1"/>
          </p:cNvPicPr>
          <p:nvPr/>
        </p:nvPicPr>
        <p:blipFill>
          <a:blip r:embed="rId2"/>
          <a:stretch>
            <a:fillRect/>
          </a:stretch>
        </p:blipFill>
        <p:spPr>
          <a:xfrm>
            <a:off x="7375781" y="365126"/>
            <a:ext cx="1139569" cy="741624"/>
          </a:xfrm>
          <a:prstGeom prst="rect">
            <a:avLst/>
          </a:prstGeom>
        </p:spPr>
      </p:pic>
    </p:spTree>
    <p:extLst>
      <p:ext uri="{BB962C8B-B14F-4D97-AF65-F5344CB8AC3E}">
        <p14:creationId xmlns:p14="http://schemas.microsoft.com/office/powerpoint/2010/main" val="10846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F90-0CB6-4D4A-9686-95F3D53DAC3A}"/>
              </a:ext>
            </a:extLst>
          </p:cNvPr>
          <p:cNvSpPr>
            <a:spLocks noGrp="1"/>
          </p:cNvSpPr>
          <p:nvPr>
            <p:ph type="title"/>
          </p:nvPr>
        </p:nvSpPr>
        <p:spPr/>
        <p:txBody>
          <a:bodyPr>
            <a:normAutofit/>
          </a:bodyPr>
          <a:lstStyle/>
          <a:p>
            <a:r>
              <a:rPr lang="en-US" sz="2400" dirty="0"/>
              <a:t>Primary navigation and site content</a:t>
            </a:r>
            <a:br>
              <a:rPr lang="en-US" sz="2400" dirty="0"/>
            </a:br>
            <a:r>
              <a:rPr lang="en-US" sz="1600" dirty="0"/>
              <a:t>Proposal for discussion</a:t>
            </a:r>
          </a:p>
        </p:txBody>
      </p:sp>
      <p:pic>
        <p:nvPicPr>
          <p:cNvPr id="4" name="Picture 3">
            <a:extLst>
              <a:ext uri="{FF2B5EF4-FFF2-40B4-BE49-F238E27FC236}">
                <a16:creationId xmlns:a16="http://schemas.microsoft.com/office/drawing/2014/main" id="{4A70F4FD-CDF7-F14B-9025-1FE7A99C1005}"/>
              </a:ext>
            </a:extLst>
          </p:cNvPr>
          <p:cNvPicPr>
            <a:picLocks noChangeAspect="1"/>
          </p:cNvPicPr>
          <p:nvPr/>
        </p:nvPicPr>
        <p:blipFill>
          <a:blip r:embed="rId2"/>
          <a:stretch>
            <a:fillRect/>
          </a:stretch>
        </p:blipFill>
        <p:spPr>
          <a:xfrm>
            <a:off x="7375781" y="365126"/>
            <a:ext cx="1139569" cy="741624"/>
          </a:xfrm>
          <a:prstGeom prst="rect">
            <a:avLst/>
          </a:prstGeom>
        </p:spPr>
      </p:pic>
      <p:sp>
        <p:nvSpPr>
          <p:cNvPr id="5" name="Rectangle 4">
            <a:hlinkClick r:id="rId3"/>
            <a:extLst>
              <a:ext uri="{FF2B5EF4-FFF2-40B4-BE49-F238E27FC236}">
                <a16:creationId xmlns:a16="http://schemas.microsoft.com/office/drawing/2014/main" id="{7BA377E0-9BB0-5649-90DC-B942BF172ED2}"/>
              </a:ext>
            </a:extLst>
          </p:cNvPr>
          <p:cNvSpPr/>
          <p:nvPr/>
        </p:nvSpPr>
        <p:spPr>
          <a:xfrm>
            <a:off x="3000522" y="1427930"/>
            <a:ext cx="3346850" cy="52551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Home</a:t>
            </a:r>
          </a:p>
        </p:txBody>
      </p:sp>
      <p:sp>
        <p:nvSpPr>
          <p:cNvPr id="6" name="Rectangle 5">
            <a:extLst>
              <a:ext uri="{FF2B5EF4-FFF2-40B4-BE49-F238E27FC236}">
                <a16:creationId xmlns:a16="http://schemas.microsoft.com/office/drawing/2014/main" id="{4384FA59-2270-A741-9E74-71E1ADB98DDF}"/>
              </a:ext>
            </a:extLst>
          </p:cNvPr>
          <p:cNvSpPr/>
          <p:nvPr/>
        </p:nvSpPr>
        <p:spPr>
          <a:xfrm>
            <a:off x="1217960" y="2347579"/>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Parish Council</a:t>
            </a:r>
          </a:p>
        </p:txBody>
      </p:sp>
      <p:sp>
        <p:nvSpPr>
          <p:cNvPr id="12" name="Rectangle 11">
            <a:extLst>
              <a:ext uri="{FF2B5EF4-FFF2-40B4-BE49-F238E27FC236}">
                <a16:creationId xmlns:a16="http://schemas.microsoft.com/office/drawing/2014/main" id="{B1BF90DC-7846-5944-9373-C2B48DBCDFC4}"/>
              </a:ext>
            </a:extLst>
          </p:cNvPr>
          <p:cNvSpPr/>
          <p:nvPr/>
        </p:nvSpPr>
        <p:spPr>
          <a:xfrm>
            <a:off x="2711087" y="2347579"/>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Village</a:t>
            </a:r>
          </a:p>
        </p:txBody>
      </p:sp>
      <p:sp>
        <p:nvSpPr>
          <p:cNvPr id="13" name="Rectangle 12">
            <a:extLst>
              <a:ext uri="{FF2B5EF4-FFF2-40B4-BE49-F238E27FC236}">
                <a16:creationId xmlns:a16="http://schemas.microsoft.com/office/drawing/2014/main" id="{E23C9975-A95D-9047-A3B4-DABA42836FD7}"/>
              </a:ext>
            </a:extLst>
          </p:cNvPr>
          <p:cNvSpPr/>
          <p:nvPr/>
        </p:nvSpPr>
        <p:spPr>
          <a:xfrm>
            <a:off x="4235159" y="2347580"/>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Contacts</a:t>
            </a:r>
          </a:p>
        </p:txBody>
      </p:sp>
      <p:sp>
        <p:nvSpPr>
          <p:cNvPr id="14" name="Rectangle 13">
            <a:extLst>
              <a:ext uri="{FF2B5EF4-FFF2-40B4-BE49-F238E27FC236}">
                <a16:creationId xmlns:a16="http://schemas.microsoft.com/office/drawing/2014/main" id="{D668508D-2336-254F-A8BD-305E7DF96079}"/>
              </a:ext>
            </a:extLst>
          </p:cNvPr>
          <p:cNvSpPr/>
          <p:nvPr/>
        </p:nvSpPr>
        <p:spPr>
          <a:xfrm>
            <a:off x="5651634" y="2347579"/>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FF0000"/>
                </a:solidFill>
              </a:rPr>
              <a:t>Resources</a:t>
            </a:r>
          </a:p>
        </p:txBody>
      </p:sp>
      <p:sp>
        <p:nvSpPr>
          <p:cNvPr id="16" name="Rectangle 15">
            <a:extLst>
              <a:ext uri="{FF2B5EF4-FFF2-40B4-BE49-F238E27FC236}">
                <a16:creationId xmlns:a16="http://schemas.microsoft.com/office/drawing/2014/main" id="{D3BBA159-EB12-8343-BDD7-8D302C323F84}"/>
              </a:ext>
            </a:extLst>
          </p:cNvPr>
          <p:cNvSpPr/>
          <p:nvPr/>
        </p:nvSpPr>
        <p:spPr>
          <a:xfrm>
            <a:off x="7106099" y="2347579"/>
            <a:ext cx="874329" cy="5255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News</a:t>
            </a:r>
          </a:p>
        </p:txBody>
      </p:sp>
      <p:sp>
        <p:nvSpPr>
          <p:cNvPr id="17" name="TextBox 16">
            <a:extLst>
              <a:ext uri="{FF2B5EF4-FFF2-40B4-BE49-F238E27FC236}">
                <a16:creationId xmlns:a16="http://schemas.microsoft.com/office/drawing/2014/main" id="{768A38FE-E08E-CA41-822C-3EE60F9E4972}"/>
              </a:ext>
            </a:extLst>
          </p:cNvPr>
          <p:cNvSpPr txBox="1"/>
          <p:nvPr/>
        </p:nvSpPr>
        <p:spPr>
          <a:xfrm>
            <a:off x="1170426" y="3104057"/>
            <a:ext cx="1092600" cy="2492990"/>
          </a:xfrm>
          <a:prstGeom prst="rect">
            <a:avLst/>
          </a:prstGeom>
          <a:noFill/>
        </p:spPr>
        <p:txBody>
          <a:bodyPr wrap="square" rtlCol="0">
            <a:spAutoFit/>
          </a:bodyPr>
          <a:lstStyle/>
          <a:p>
            <a:pPr marL="139700" indent="-139700">
              <a:buFont typeface="Arial" panose="020B0604020202020204" pitchFamily="34" charset="0"/>
              <a:buChar char="•"/>
            </a:pPr>
            <a:r>
              <a:rPr lang="en-US" sz="1200" dirty="0"/>
              <a:t>About the Parish Council</a:t>
            </a:r>
          </a:p>
          <a:p>
            <a:pPr marL="139700" indent="-139700">
              <a:buFont typeface="Arial" panose="020B0604020202020204" pitchFamily="34" charset="0"/>
              <a:buChar char="•"/>
            </a:pPr>
            <a:r>
              <a:rPr lang="en-US" sz="1200" dirty="0">
                <a:solidFill>
                  <a:srgbClr val="FF0000"/>
                </a:solidFill>
              </a:rPr>
              <a:t>Parish </a:t>
            </a:r>
            <a:r>
              <a:rPr lang="en-US" sz="1200" dirty="0" err="1">
                <a:solidFill>
                  <a:srgbClr val="FF0000"/>
                </a:solidFill>
              </a:rPr>
              <a:t>Councillors</a:t>
            </a:r>
            <a:endParaRPr lang="en-US" sz="1200" dirty="0">
              <a:solidFill>
                <a:srgbClr val="FF0000"/>
              </a:solidFill>
            </a:endParaRPr>
          </a:p>
          <a:p>
            <a:pPr marL="139700" indent="-139700">
              <a:buFont typeface="Arial" panose="020B0604020202020204" pitchFamily="34" charset="0"/>
              <a:buChar char="•"/>
            </a:pPr>
            <a:r>
              <a:rPr lang="en-US" sz="1200" dirty="0">
                <a:solidFill>
                  <a:srgbClr val="FF0000"/>
                </a:solidFill>
              </a:rPr>
              <a:t>Regular </a:t>
            </a:r>
            <a:r>
              <a:rPr lang="en-US" sz="1200" dirty="0"/>
              <a:t>meetings</a:t>
            </a:r>
          </a:p>
          <a:p>
            <a:pPr marL="139700" indent="-139700">
              <a:buFont typeface="Arial" panose="020B0604020202020204" pitchFamily="34" charset="0"/>
              <a:buChar char="•"/>
            </a:pPr>
            <a:r>
              <a:rPr lang="en-US" sz="1200" dirty="0"/>
              <a:t>Annual meetings</a:t>
            </a:r>
          </a:p>
          <a:p>
            <a:pPr marL="139700" indent="-139700">
              <a:buFont typeface="Arial" panose="020B0604020202020204" pitchFamily="34" charset="0"/>
              <a:buChar char="•"/>
            </a:pPr>
            <a:r>
              <a:rPr lang="en-US" sz="1200" dirty="0"/>
              <a:t>Policy documents</a:t>
            </a:r>
          </a:p>
          <a:p>
            <a:pPr marL="139700" indent="-139700">
              <a:buFont typeface="Arial" panose="020B0604020202020204" pitchFamily="34" charset="0"/>
              <a:buChar char="•"/>
            </a:pPr>
            <a:r>
              <a:rPr lang="en-US" sz="1200" dirty="0"/>
              <a:t>Finance </a:t>
            </a:r>
            <a:r>
              <a:rPr lang="en-US" sz="1200" dirty="0">
                <a:solidFill>
                  <a:srgbClr val="FF0000"/>
                </a:solidFill>
              </a:rPr>
              <a:t>documents</a:t>
            </a:r>
          </a:p>
        </p:txBody>
      </p:sp>
      <p:sp>
        <p:nvSpPr>
          <p:cNvPr id="18" name="TextBox 17">
            <a:extLst>
              <a:ext uri="{FF2B5EF4-FFF2-40B4-BE49-F238E27FC236}">
                <a16:creationId xmlns:a16="http://schemas.microsoft.com/office/drawing/2014/main" id="{BB53C06B-776D-814B-A47A-0F1ABC65D973}"/>
              </a:ext>
            </a:extLst>
          </p:cNvPr>
          <p:cNvSpPr txBox="1"/>
          <p:nvPr/>
        </p:nvSpPr>
        <p:spPr>
          <a:xfrm>
            <a:off x="2663553" y="3104057"/>
            <a:ext cx="1179528" cy="2862322"/>
          </a:xfrm>
          <a:prstGeom prst="rect">
            <a:avLst/>
          </a:prstGeom>
          <a:noFill/>
        </p:spPr>
        <p:txBody>
          <a:bodyPr wrap="square" rtlCol="0">
            <a:spAutoFit/>
          </a:bodyPr>
          <a:lstStyle/>
          <a:p>
            <a:pPr marL="139700" indent="-139700">
              <a:buFont typeface="Arial" panose="020B0604020202020204" pitchFamily="34" charset="0"/>
              <a:buChar char="•"/>
            </a:pPr>
            <a:r>
              <a:rPr lang="en-US" sz="1200" dirty="0">
                <a:solidFill>
                  <a:srgbClr val="FF0000"/>
                </a:solidFill>
              </a:rPr>
              <a:t>About </a:t>
            </a:r>
            <a:r>
              <a:rPr lang="en-US" sz="1200" dirty="0" err="1">
                <a:solidFill>
                  <a:srgbClr val="FF0000"/>
                </a:solidFill>
              </a:rPr>
              <a:t>Dalham</a:t>
            </a:r>
            <a:endParaRPr lang="en-US" sz="1200" dirty="0">
              <a:solidFill>
                <a:srgbClr val="FF0000"/>
              </a:solidFill>
            </a:endParaRPr>
          </a:p>
          <a:p>
            <a:pPr marL="139700" indent="-139700">
              <a:buFont typeface="Arial" panose="020B0604020202020204" pitchFamily="34" charset="0"/>
              <a:buChar char="•"/>
            </a:pPr>
            <a:r>
              <a:rPr lang="en-US" sz="1200" dirty="0">
                <a:solidFill>
                  <a:srgbClr val="FF0000"/>
                </a:solidFill>
              </a:rPr>
              <a:t>About Dunstall Green</a:t>
            </a:r>
          </a:p>
          <a:p>
            <a:pPr marL="139700" indent="-139700">
              <a:buFont typeface="Arial" panose="020B0604020202020204" pitchFamily="34" charset="0"/>
              <a:buChar char="•"/>
            </a:pPr>
            <a:r>
              <a:rPr lang="en-US" sz="1200" dirty="0">
                <a:solidFill>
                  <a:srgbClr val="FF0000"/>
                </a:solidFill>
                <a:hlinkClick r:id="rId4"/>
              </a:rPr>
              <a:t>Alms Houses</a:t>
            </a:r>
            <a:endParaRPr lang="en-US" sz="1200" dirty="0">
              <a:solidFill>
                <a:srgbClr val="FF0000"/>
              </a:solidFill>
            </a:endParaRPr>
          </a:p>
          <a:p>
            <a:pPr marL="139700" indent="-139700">
              <a:buFont typeface="Arial" panose="020B0604020202020204" pitchFamily="34" charset="0"/>
              <a:buChar char="•"/>
            </a:pPr>
            <a:r>
              <a:rPr lang="en-US" sz="1200" dirty="0">
                <a:solidFill>
                  <a:srgbClr val="FF0000"/>
                </a:solidFill>
                <a:hlinkClick r:id="rId5"/>
              </a:rPr>
              <a:t>Affleck Arms</a:t>
            </a:r>
            <a:endParaRPr lang="en-US" sz="1200" dirty="0">
              <a:solidFill>
                <a:srgbClr val="FF0000"/>
              </a:solidFill>
            </a:endParaRPr>
          </a:p>
          <a:p>
            <a:pPr marL="139700" indent="-139700">
              <a:buFont typeface="Arial" panose="020B0604020202020204" pitchFamily="34" charset="0"/>
              <a:buChar char="•"/>
            </a:pPr>
            <a:r>
              <a:rPr lang="en-US" sz="1200" dirty="0"/>
              <a:t>Malt Kiln</a:t>
            </a:r>
            <a:endParaRPr lang="en-US" sz="1200" dirty="0">
              <a:solidFill>
                <a:srgbClr val="FF0000"/>
              </a:solidFill>
            </a:endParaRPr>
          </a:p>
          <a:p>
            <a:pPr marL="139700" indent="-139700">
              <a:buFont typeface="Arial" panose="020B0604020202020204" pitchFamily="34" charset="0"/>
              <a:buChar char="•"/>
            </a:pPr>
            <a:r>
              <a:rPr lang="en-US" sz="1200" dirty="0">
                <a:solidFill>
                  <a:srgbClr val="FF0000"/>
                </a:solidFill>
                <a:hlinkClick r:id="rId6"/>
              </a:rPr>
              <a:t>St Mary’s Church</a:t>
            </a:r>
            <a:endParaRPr lang="en-US" sz="1200" dirty="0">
              <a:solidFill>
                <a:srgbClr val="FF0000"/>
              </a:solidFill>
            </a:endParaRPr>
          </a:p>
          <a:p>
            <a:pPr marL="139700" indent="-139700">
              <a:buFont typeface="Arial" panose="020B0604020202020204" pitchFamily="34" charset="0"/>
              <a:buChar char="•"/>
            </a:pPr>
            <a:r>
              <a:rPr lang="en-US" sz="1200" dirty="0">
                <a:solidFill>
                  <a:srgbClr val="FF0000"/>
                </a:solidFill>
                <a:hlinkClick r:id="rId7"/>
              </a:rPr>
              <a:t>Village Hall</a:t>
            </a:r>
            <a:endParaRPr lang="en-US" sz="1200" dirty="0">
              <a:solidFill>
                <a:srgbClr val="FF0000"/>
              </a:solidFill>
            </a:endParaRPr>
          </a:p>
          <a:p>
            <a:pPr marL="139700" indent="-139700">
              <a:buFont typeface="Arial" panose="020B0604020202020204" pitchFamily="34" charset="0"/>
              <a:buChar char="•"/>
            </a:pPr>
            <a:r>
              <a:rPr lang="en-US" sz="1200" dirty="0">
                <a:solidFill>
                  <a:srgbClr val="FF0000"/>
                </a:solidFill>
                <a:hlinkClick r:id="rId8"/>
              </a:rPr>
              <a:t>Walks</a:t>
            </a:r>
            <a:endParaRPr lang="en-US" sz="1200" dirty="0">
              <a:solidFill>
                <a:srgbClr val="FF0000"/>
              </a:solidFill>
            </a:endParaRPr>
          </a:p>
          <a:p>
            <a:pPr marL="139700" indent="-139700">
              <a:buFont typeface="Arial" panose="020B0604020202020204" pitchFamily="34" charset="0"/>
              <a:buChar char="•"/>
            </a:pPr>
            <a:r>
              <a:rPr lang="en-US" sz="1200" dirty="0">
                <a:hlinkClick r:id="rId9"/>
              </a:rPr>
              <a:t>Windmill</a:t>
            </a:r>
            <a:endParaRPr lang="en-US" sz="1200" dirty="0"/>
          </a:p>
          <a:p>
            <a:pPr marL="139700" indent="-139700">
              <a:buFont typeface="Arial" panose="020B0604020202020204" pitchFamily="34" charset="0"/>
              <a:buChar char="•"/>
            </a:pPr>
            <a:r>
              <a:rPr lang="en-US" sz="1200" dirty="0"/>
              <a:t>Gallery</a:t>
            </a:r>
          </a:p>
          <a:p>
            <a:pPr marL="285750" indent="-285750">
              <a:buFont typeface="Arial" panose="020B0604020202020204" pitchFamily="34" charset="0"/>
              <a:buChar char="•"/>
            </a:pPr>
            <a:endParaRPr lang="en-US" sz="1200" dirty="0"/>
          </a:p>
        </p:txBody>
      </p:sp>
      <p:sp>
        <p:nvSpPr>
          <p:cNvPr id="20" name="TextBox 19">
            <a:extLst>
              <a:ext uri="{FF2B5EF4-FFF2-40B4-BE49-F238E27FC236}">
                <a16:creationId xmlns:a16="http://schemas.microsoft.com/office/drawing/2014/main" id="{0EE9ED7B-CC05-E64B-963E-40C2108EAC46}"/>
              </a:ext>
            </a:extLst>
          </p:cNvPr>
          <p:cNvSpPr txBox="1"/>
          <p:nvPr/>
        </p:nvSpPr>
        <p:spPr>
          <a:xfrm>
            <a:off x="5596633" y="3104060"/>
            <a:ext cx="1193050" cy="2677656"/>
          </a:xfrm>
          <a:prstGeom prst="rect">
            <a:avLst/>
          </a:prstGeom>
          <a:noFill/>
        </p:spPr>
        <p:txBody>
          <a:bodyPr wrap="square" rtlCol="0">
            <a:spAutoFit/>
          </a:bodyPr>
          <a:lstStyle/>
          <a:p>
            <a:pPr marL="139700" indent="-139700">
              <a:buFont typeface="Arial" panose="020B0604020202020204" pitchFamily="34" charset="0"/>
              <a:buChar char="•"/>
            </a:pPr>
            <a:r>
              <a:rPr lang="en-US" sz="1200" dirty="0">
                <a:solidFill>
                  <a:srgbClr val="FF0000"/>
                </a:solidFill>
              </a:rPr>
              <a:t>Community groups</a:t>
            </a:r>
          </a:p>
          <a:p>
            <a:pPr marL="139700" indent="-139700">
              <a:buFont typeface="Arial" panose="020B0604020202020204" pitchFamily="34" charset="0"/>
              <a:buChar char="•"/>
            </a:pPr>
            <a:r>
              <a:rPr lang="en-US" sz="1200" dirty="0">
                <a:solidFill>
                  <a:srgbClr val="FF0000"/>
                </a:solidFill>
              </a:rPr>
              <a:t>Emergency plan</a:t>
            </a:r>
          </a:p>
          <a:p>
            <a:pPr marL="139700" indent="-139700">
              <a:buFont typeface="Arial" panose="020B0604020202020204" pitchFamily="34" charset="0"/>
              <a:buChar char="•"/>
            </a:pPr>
            <a:r>
              <a:rPr lang="en-US" sz="1200" dirty="0">
                <a:solidFill>
                  <a:srgbClr val="FF0000"/>
                </a:solidFill>
              </a:rPr>
              <a:t>Flooding</a:t>
            </a:r>
          </a:p>
          <a:p>
            <a:pPr marL="139700" indent="-139700">
              <a:buFont typeface="Arial" panose="020B0604020202020204" pitchFamily="34" charset="0"/>
              <a:buChar char="•"/>
            </a:pPr>
            <a:r>
              <a:rPr lang="en-US" sz="1200" dirty="0">
                <a:hlinkClick r:id="rId10"/>
              </a:rPr>
              <a:t>Mobile libraries</a:t>
            </a:r>
            <a:endParaRPr lang="en-US" sz="1200" dirty="0"/>
          </a:p>
          <a:p>
            <a:pPr marL="139700" indent="-139700">
              <a:buFont typeface="Arial" panose="020B0604020202020204" pitchFamily="34" charset="0"/>
              <a:buChar char="•"/>
            </a:pPr>
            <a:r>
              <a:rPr lang="en-US" sz="1200" dirty="0">
                <a:solidFill>
                  <a:srgbClr val="FF0000"/>
                </a:solidFill>
              </a:rPr>
              <a:t>Planning</a:t>
            </a:r>
          </a:p>
          <a:p>
            <a:pPr marL="139700" indent="-139700">
              <a:buFont typeface="Arial" panose="020B0604020202020204" pitchFamily="34" charset="0"/>
              <a:buChar char="•"/>
            </a:pPr>
            <a:r>
              <a:rPr lang="en-US" sz="1200" dirty="0">
                <a:solidFill>
                  <a:srgbClr val="FF0000"/>
                </a:solidFill>
              </a:rPr>
              <a:t>Police Information</a:t>
            </a:r>
          </a:p>
          <a:p>
            <a:pPr marL="139700" indent="-139700">
              <a:buFont typeface="Arial" panose="020B0604020202020204" pitchFamily="34" charset="0"/>
              <a:buChar char="•"/>
            </a:pPr>
            <a:r>
              <a:rPr lang="en-US" sz="1200" dirty="0">
                <a:solidFill>
                  <a:srgbClr val="FF0000"/>
                </a:solidFill>
              </a:rPr>
              <a:t>Report a Highways Issue</a:t>
            </a:r>
          </a:p>
          <a:p>
            <a:pPr marL="139700" indent="-139700">
              <a:buFont typeface="Arial" panose="020B0604020202020204" pitchFamily="34" charset="0"/>
              <a:buChar char="•"/>
            </a:pPr>
            <a:r>
              <a:rPr lang="en-US" sz="1200" dirty="0">
                <a:solidFill>
                  <a:srgbClr val="FF0000"/>
                </a:solidFill>
              </a:rPr>
              <a:t>Verge</a:t>
            </a:r>
            <a:r>
              <a:rPr lang="en-US" sz="1200" dirty="0"/>
              <a:t> cutting</a:t>
            </a:r>
          </a:p>
        </p:txBody>
      </p:sp>
      <p:sp>
        <p:nvSpPr>
          <p:cNvPr id="22" name="TextBox 21">
            <a:extLst>
              <a:ext uri="{FF2B5EF4-FFF2-40B4-BE49-F238E27FC236}">
                <a16:creationId xmlns:a16="http://schemas.microsoft.com/office/drawing/2014/main" id="{50C73753-5607-FD48-9757-2BDE6DAA453B}"/>
              </a:ext>
            </a:extLst>
          </p:cNvPr>
          <p:cNvSpPr txBox="1"/>
          <p:nvPr/>
        </p:nvSpPr>
        <p:spPr>
          <a:xfrm>
            <a:off x="7068109" y="3104060"/>
            <a:ext cx="1092600" cy="461665"/>
          </a:xfrm>
          <a:prstGeom prst="rect">
            <a:avLst/>
          </a:prstGeom>
          <a:noFill/>
        </p:spPr>
        <p:txBody>
          <a:bodyPr wrap="square" rtlCol="0">
            <a:spAutoFit/>
          </a:bodyPr>
          <a:lstStyle/>
          <a:p>
            <a:pPr marL="139700" indent="-139700">
              <a:buFont typeface="Arial" panose="020B0604020202020204" pitchFamily="34" charset="0"/>
              <a:buChar char="•"/>
            </a:pPr>
            <a:r>
              <a:rPr lang="en-US" sz="1200" dirty="0"/>
              <a:t>Latest news</a:t>
            </a:r>
          </a:p>
          <a:p>
            <a:pPr marL="139700" indent="-139700">
              <a:buFont typeface="Arial" panose="020B0604020202020204" pitchFamily="34" charset="0"/>
              <a:buChar char="•"/>
            </a:pPr>
            <a:r>
              <a:rPr lang="en-US" sz="1200" dirty="0">
                <a:solidFill>
                  <a:srgbClr val="FF0000"/>
                </a:solidFill>
              </a:rPr>
              <a:t>Newsletters</a:t>
            </a:r>
          </a:p>
        </p:txBody>
      </p:sp>
      <p:sp>
        <p:nvSpPr>
          <p:cNvPr id="23" name="TextBox 22">
            <a:extLst>
              <a:ext uri="{FF2B5EF4-FFF2-40B4-BE49-F238E27FC236}">
                <a16:creationId xmlns:a16="http://schemas.microsoft.com/office/drawing/2014/main" id="{E933B3C7-C658-1E47-AA2C-DFB4130F6DD5}"/>
              </a:ext>
            </a:extLst>
          </p:cNvPr>
          <p:cNvSpPr txBox="1"/>
          <p:nvPr/>
        </p:nvSpPr>
        <p:spPr>
          <a:xfrm>
            <a:off x="4173557" y="3104061"/>
            <a:ext cx="1092600" cy="2862322"/>
          </a:xfrm>
          <a:prstGeom prst="rect">
            <a:avLst/>
          </a:prstGeom>
          <a:noFill/>
        </p:spPr>
        <p:txBody>
          <a:bodyPr wrap="square" rtlCol="0">
            <a:spAutoFit/>
          </a:bodyPr>
          <a:lstStyle/>
          <a:p>
            <a:pPr marL="139700" indent="-139700">
              <a:buFont typeface="Arial" panose="020B0604020202020204" pitchFamily="34" charset="0"/>
              <a:buChar char="•"/>
            </a:pPr>
            <a:r>
              <a:rPr lang="en-US" sz="1200" dirty="0">
                <a:solidFill>
                  <a:srgbClr val="FF0000"/>
                </a:solidFill>
              </a:rPr>
              <a:t>Parish </a:t>
            </a:r>
            <a:r>
              <a:rPr lang="en-US" sz="1200" dirty="0" err="1">
                <a:solidFill>
                  <a:srgbClr val="FF0000"/>
                </a:solidFill>
              </a:rPr>
              <a:t>Councillors</a:t>
            </a:r>
            <a:endParaRPr lang="en-US" sz="1200" dirty="0">
              <a:solidFill>
                <a:srgbClr val="FF0000"/>
              </a:solidFill>
            </a:endParaRPr>
          </a:p>
          <a:p>
            <a:pPr marL="139700" indent="-139700">
              <a:buFont typeface="Arial" panose="020B0604020202020204" pitchFamily="34" charset="0"/>
              <a:buChar char="•"/>
            </a:pPr>
            <a:r>
              <a:rPr lang="en-US" sz="1200" dirty="0"/>
              <a:t>Member of Parliament</a:t>
            </a:r>
          </a:p>
          <a:p>
            <a:pPr marL="139700" indent="-139700">
              <a:buFont typeface="Arial" panose="020B0604020202020204" pitchFamily="34" charset="0"/>
              <a:buChar char="•"/>
            </a:pPr>
            <a:r>
              <a:rPr lang="en-US" sz="1200" dirty="0"/>
              <a:t>County </a:t>
            </a:r>
            <a:r>
              <a:rPr lang="en-US" sz="1200" dirty="0" err="1"/>
              <a:t>Councillor</a:t>
            </a:r>
            <a:endParaRPr lang="en-US" sz="1200" dirty="0"/>
          </a:p>
          <a:p>
            <a:pPr marL="139700" indent="-139700">
              <a:buFont typeface="Arial" panose="020B0604020202020204" pitchFamily="34" charset="0"/>
              <a:buChar char="•"/>
            </a:pPr>
            <a:r>
              <a:rPr lang="en-US" sz="1200" dirty="0"/>
              <a:t>District </a:t>
            </a:r>
            <a:r>
              <a:rPr lang="en-US" sz="1200" dirty="0" err="1"/>
              <a:t>Councillor</a:t>
            </a:r>
            <a:endParaRPr lang="en-US" sz="1200" dirty="0"/>
          </a:p>
          <a:p>
            <a:pPr marL="139700" indent="-139700">
              <a:buFont typeface="Arial" panose="020B0604020202020204" pitchFamily="34" charset="0"/>
              <a:buChar char="•"/>
            </a:pPr>
            <a:r>
              <a:rPr lang="en-US" sz="1200" dirty="0"/>
              <a:t>Suffolk County Council</a:t>
            </a:r>
          </a:p>
          <a:p>
            <a:pPr marL="139700" indent="-139700">
              <a:buFont typeface="Arial" panose="020B0604020202020204" pitchFamily="34" charset="0"/>
              <a:buChar char="•"/>
            </a:pPr>
            <a:r>
              <a:rPr lang="en-US" sz="1200" dirty="0"/>
              <a:t>West Suffolk Council</a:t>
            </a:r>
          </a:p>
          <a:p>
            <a:pPr marL="139700" indent="-139700">
              <a:buFont typeface="Arial" panose="020B0604020202020204" pitchFamily="34" charset="0"/>
              <a:buChar char="•"/>
            </a:pPr>
            <a:endParaRPr lang="en-US" sz="1200" dirty="0"/>
          </a:p>
        </p:txBody>
      </p:sp>
      <p:sp>
        <p:nvSpPr>
          <p:cNvPr id="3" name="TextBox 2">
            <a:extLst>
              <a:ext uri="{FF2B5EF4-FFF2-40B4-BE49-F238E27FC236}">
                <a16:creationId xmlns:a16="http://schemas.microsoft.com/office/drawing/2014/main" id="{4C5A69A2-9DB9-CC45-AE29-461B481C2F66}"/>
              </a:ext>
            </a:extLst>
          </p:cNvPr>
          <p:cNvSpPr txBox="1"/>
          <p:nvPr/>
        </p:nvSpPr>
        <p:spPr>
          <a:xfrm>
            <a:off x="5596633" y="5824333"/>
            <a:ext cx="3192412" cy="646331"/>
          </a:xfrm>
          <a:prstGeom prst="rect">
            <a:avLst/>
          </a:prstGeom>
          <a:noFill/>
        </p:spPr>
        <p:txBody>
          <a:bodyPr wrap="none" rtlCol="0">
            <a:spAutoFit/>
          </a:bodyPr>
          <a:lstStyle/>
          <a:p>
            <a:r>
              <a:rPr lang="en-US" sz="1200" b="1" dirty="0"/>
              <a:t>KEY</a:t>
            </a:r>
          </a:p>
          <a:p>
            <a:r>
              <a:rPr lang="en-US" sz="1200" dirty="0">
                <a:solidFill>
                  <a:srgbClr val="FF0000"/>
                </a:solidFill>
              </a:rPr>
              <a:t>Red</a:t>
            </a:r>
            <a:r>
              <a:rPr lang="en-US" sz="1200" dirty="0"/>
              <a:t> – new page or label update</a:t>
            </a:r>
          </a:p>
          <a:p>
            <a:r>
              <a:rPr lang="en-US" sz="1200" dirty="0">
                <a:solidFill>
                  <a:srgbClr val="0070C0"/>
                </a:solidFill>
              </a:rPr>
              <a:t>Blue</a:t>
            </a:r>
            <a:r>
              <a:rPr lang="en-US" sz="1200" dirty="0"/>
              <a:t> – hyperlink to content on another website </a:t>
            </a:r>
          </a:p>
        </p:txBody>
      </p:sp>
    </p:spTree>
    <p:extLst>
      <p:ext uri="{BB962C8B-B14F-4D97-AF65-F5344CB8AC3E}">
        <p14:creationId xmlns:p14="http://schemas.microsoft.com/office/powerpoint/2010/main" val="2842673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TotalTime>
  <Words>781</Words>
  <Application>Microsoft Macintosh PowerPoint</Application>
  <PresentationFormat>On-screen Show (4:3)</PresentationFormat>
  <Paragraphs>105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Dalham Parish Council</vt:lpstr>
      <vt:lpstr>Executive summary</vt:lpstr>
      <vt:lpstr>Website background and purpose</vt:lpstr>
      <vt:lpstr>Home page Currently</vt:lpstr>
      <vt:lpstr>Navigation and site content Currently</vt:lpstr>
      <vt:lpstr>Navigation and site content Observations</vt:lpstr>
      <vt:lpstr>Primary navigation and site content Proposal for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Dalham Parish Council</dc:title>
  <dc:creator>David Fitch</dc:creator>
  <cp:lastModifiedBy>David Fitch</cp:lastModifiedBy>
  <cp:revision>8</cp:revision>
  <dcterms:created xsi:type="dcterms:W3CDTF">2023-07-25T08:50:44Z</dcterms:created>
  <dcterms:modified xsi:type="dcterms:W3CDTF">2023-08-25T13:46:58Z</dcterms:modified>
</cp:coreProperties>
</file>